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9" r:id="rId2"/>
    <p:sldId id="256" r:id="rId3"/>
    <p:sldId id="257" r:id="rId4"/>
    <p:sldId id="260" r:id="rId5"/>
    <p:sldId id="263" r:id="rId6"/>
    <p:sldId id="264" r:id="rId7"/>
    <p:sldId id="265" r:id="rId8"/>
    <p:sldId id="261" r:id="rId9"/>
    <p:sldId id="266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Related assumptions and risks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AC896-5CF0-46B4-BC39-A4115B0F5F56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DC646-60DA-4CCE-AF21-0C59A9C47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8538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Related assumptions and risks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6429E-9207-4A2D-A4AC-8D34787A5B90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3D539-9E62-48A3-A43F-75DB47E25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9912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Related assumptions and risks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26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Related assumptions and risks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28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Related assumptions and risks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28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8030" y="2150131"/>
            <a:ext cx="11589523" cy="1895406"/>
          </a:xfrm>
        </p:spPr>
        <p:txBody>
          <a:bodyPr/>
          <a:lstStyle/>
          <a:p>
            <a:pPr algn="ctr"/>
            <a:r>
              <a:rPr lang="en-US" sz="3600" b="1" dirty="0" smtClean="0"/>
              <a:t>MSc </a:t>
            </a:r>
            <a:r>
              <a:rPr lang="en-US" sz="3600" b="1" dirty="0"/>
              <a:t>in Sustainable Food Production </a:t>
            </a:r>
            <a:r>
              <a:rPr lang="en-US" sz="3600" b="1" dirty="0" smtClean="0"/>
              <a:t>Systems/STEPS</a:t>
            </a:r>
            <a:r>
              <a:rPr lang="bs-Latn-BA" sz="3600" dirty="0" smtClean="0"/>
              <a:t/>
            </a:r>
            <a:br>
              <a:rPr lang="bs-Latn-BA" sz="3600" dirty="0" smtClean="0"/>
            </a:br>
            <a:r>
              <a:rPr lang="en-US" sz="2800" dirty="0" smtClean="0"/>
              <a:t>Erasmus +, Key Action - 2 Cooperation for innovation and the exchange of good practices – </a:t>
            </a:r>
            <a:r>
              <a:rPr lang="bs-Latn-BA" sz="2800" dirty="0" smtClean="0"/>
              <a:t/>
            </a:r>
            <a:br>
              <a:rPr lang="bs-Latn-BA" sz="2800" dirty="0" smtClean="0"/>
            </a:br>
            <a:r>
              <a:rPr lang="en-US" sz="2800" b="1" dirty="0" smtClean="0"/>
              <a:t>Capacity Building in the field of </a:t>
            </a:r>
            <a:r>
              <a:rPr lang="en-US" sz="2800" b="1" smtClean="0"/>
              <a:t>higher education</a:t>
            </a:r>
            <a:endParaRPr lang="en-US" sz="2800" b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30" y="166255"/>
            <a:ext cx="4747201" cy="1338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542" y="163224"/>
            <a:ext cx="1369011" cy="13416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405" y="166255"/>
            <a:ext cx="2888776" cy="13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4355" y="163224"/>
            <a:ext cx="1356374" cy="13416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28208" y="4459980"/>
            <a:ext cx="32582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>
                <a:ea typeface="Times New Roman" panose="02020603050405020304" pitchFamily="18" charset="0"/>
              </a:rPr>
              <a:t>Kick off </a:t>
            </a:r>
            <a:r>
              <a:rPr lang="en-US" sz="2400" smtClean="0">
                <a:ea typeface="Times New Roman" panose="02020603050405020304" pitchFamily="18" charset="0"/>
              </a:rPr>
              <a:t>Meeting</a:t>
            </a:r>
            <a:r>
              <a:rPr lang="bs-Latn-BA" sz="2400" smtClean="0">
                <a:ea typeface="Times New Roman" panose="02020603050405020304" pitchFamily="18" charset="0"/>
              </a:rPr>
              <a:t>  </a:t>
            </a:r>
            <a:r>
              <a:rPr lang="en-US" sz="2400" smtClean="0">
                <a:ea typeface="Times New Roman" panose="02020603050405020304" pitchFamily="18" charset="0"/>
              </a:rPr>
              <a:t> 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878098" y="4856990"/>
            <a:ext cx="87585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/>
              <a:t>Agricultural University of Tirana, </a:t>
            </a:r>
            <a:endParaRPr lang="bs-Latn-BA" sz="2000" smtClean="0"/>
          </a:p>
          <a:p>
            <a:pPr algn="ctr"/>
            <a:r>
              <a:rPr lang="en-US" sz="2000" b="1" smtClean="0"/>
              <a:t>Tirana</a:t>
            </a:r>
            <a:r>
              <a:rPr lang="en-US" sz="2000" b="1"/>
              <a:t>, 17-20 March </a:t>
            </a:r>
            <a:r>
              <a:rPr lang="en-US" sz="2000" b="1" smtClean="0"/>
              <a:t>2019</a:t>
            </a:r>
            <a:endParaRPr lang="en-US" sz="2000" b="1"/>
          </a:p>
        </p:txBody>
      </p:sp>
      <p:sp>
        <p:nvSpPr>
          <p:cNvPr id="12" name="Rectangle 11"/>
          <p:cNvSpPr/>
          <p:nvPr/>
        </p:nvSpPr>
        <p:spPr>
          <a:xfrm>
            <a:off x="0" y="5958417"/>
            <a:ext cx="39086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/>
              <a:t>Emir </a:t>
            </a:r>
            <a:r>
              <a:rPr lang="en-US" sz="1600" smtClean="0"/>
              <a:t>Muji</a:t>
            </a:r>
            <a:r>
              <a:rPr lang="bs-Latn-BA" sz="1600" smtClean="0"/>
              <a:t>ć</a:t>
            </a:r>
            <a:r>
              <a:rPr lang="en-US" sz="1600" smtClean="0"/>
              <a:t>, </a:t>
            </a:r>
            <a:r>
              <a:rPr lang="en-US" sz="1600"/>
              <a:t>Ph.D., Assistant professor</a:t>
            </a:r>
          </a:p>
          <a:p>
            <a:r>
              <a:rPr lang="en-US" sz="1600"/>
              <a:t>University of Bihac</a:t>
            </a:r>
          </a:p>
          <a:p>
            <a:r>
              <a:rPr lang="en-US" sz="1600"/>
              <a:t>Biotechnical faculty</a:t>
            </a:r>
            <a:endParaRPr lang="bs-Latn-BA" sz="1600"/>
          </a:p>
        </p:txBody>
      </p:sp>
    </p:spTree>
    <p:extLst>
      <p:ext uri="{BB962C8B-B14F-4D97-AF65-F5344CB8AC3E}">
        <p14:creationId xmlns:p14="http://schemas.microsoft.com/office/powerpoint/2010/main" val="409294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178" y="1255059"/>
            <a:ext cx="10908891" cy="530710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b="1" u="sng" dirty="0"/>
              <a:t>Development of experiments/ simulations and </a:t>
            </a:r>
            <a:r>
              <a:rPr lang="en-US" sz="2400" b="1" u="sng"/>
              <a:t>training </a:t>
            </a:r>
            <a:r>
              <a:rPr lang="en-US" sz="2400" b="1" u="sng" smtClean="0"/>
              <a:t>material</a:t>
            </a:r>
            <a:endParaRPr lang="bs-Latn-BA" sz="2400" b="1" u="sng" smtClean="0"/>
          </a:p>
          <a:p>
            <a:pPr marL="0" indent="0">
              <a:buNone/>
            </a:pPr>
            <a:r>
              <a:rPr lang="en-US" sz="2400" b="1" dirty="0"/>
              <a:t>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Scientific </a:t>
            </a:r>
            <a:r>
              <a:rPr lang="en-US" sz="2400" dirty="0"/>
              <a:t>staff will design laboratory and software-based exercises and projects, with the aim of exploiting at the maximum degree the </a:t>
            </a:r>
            <a:r>
              <a:rPr lang="en-US" sz="2400"/>
              <a:t>purchased </a:t>
            </a:r>
            <a:r>
              <a:rPr lang="en-US" sz="2400" smtClean="0"/>
              <a:t>facilities</a:t>
            </a:r>
            <a:r>
              <a:rPr lang="bs-Latn-BA" sz="2400" smtClean="0"/>
              <a:t>.</a:t>
            </a:r>
            <a:r>
              <a:rPr lang="en-US" sz="2400"/>
              <a:t>	</a:t>
            </a:r>
            <a:endParaRPr lang="bs-Latn-BA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smtClean="0"/>
              <a:t>The </a:t>
            </a:r>
            <a:r>
              <a:rPr lang="en-US" sz="2400" dirty="0"/>
              <a:t>progress of the tasks will be monitored based on indicators which will include, among others</a:t>
            </a:r>
            <a:r>
              <a:rPr lang="en-US" sz="2400"/>
              <a:t>, </a:t>
            </a:r>
            <a:endParaRPr lang="bs-Latn-BA" sz="240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smtClean="0"/>
              <a:t>the </a:t>
            </a:r>
            <a:r>
              <a:rPr lang="en-US" sz="2400" dirty="0"/>
              <a:t>number of facilities/software licenses purchased and installed</a:t>
            </a:r>
            <a:r>
              <a:rPr lang="en-US" sz="2400"/>
              <a:t>, </a:t>
            </a:r>
            <a:endParaRPr lang="bs-Latn-BA" sz="240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smtClean="0"/>
              <a:t>the </a:t>
            </a:r>
            <a:r>
              <a:rPr lang="en-US" sz="2400" dirty="0"/>
              <a:t>number of laboratory experiments and software simulations designed</a:t>
            </a:r>
            <a:r>
              <a:rPr lang="en-US" sz="2400"/>
              <a:t>, </a:t>
            </a:r>
            <a:endParaRPr lang="bs-Latn-BA" sz="240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smtClean="0"/>
              <a:t>the </a:t>
            </a:r>
            <a:r>
              <a:rPr lang="en-US" sz="2400" dirty="0"/>
              <a:t>number of </a:t>
            </a:r>
            <a:r>
              <a:rPr lang="en-US" sz="2400"/>
              <a:t>training/manuals </a:t>
            </a:r>
            <a:r>
              <a:rPr lang="en-US" sz="2400" smtClean="0"/>
              <a:t>developed</a:t>
            </a:r>
            <a:r>
              <a:rPr lang="bs-Latn-BA" sz="2400" smtClean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8865" y="49297"/>
            <a:ext cx="1143313" cy="5831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2" y="85458"/>
            <a:ext cx="1939895" cy="547005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316642" y="6411767"/>
            <a:ext cx="815536" cy="300795"/>
          </a:xfrm>
        </p:spPr>
        <p:txBody>
          <a:bodyPr/>
          <a:lstStyle/>
          <a:p>
            <a:r>
              <a:rPr lang="en-US" sz="1600" b="1" dirty="0" smtClean="0"/>
              <a:t>Tasks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9140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494" y="1954306"/>
            <a:ext cx="9413359" cy="3155576"/>
          </a:xfrm>
        </p:spPr>
        <p:txBody>
          <a:bodyPr>
            <a:noAutofit/>
          </a:bodyPr>
          <a:lstStyle/>
          <a:p>
            <a:pPr lvl="0">
              <a:buClr>
                <a:srgbClr val="ACD433"/>
              </a:buClr>
            </a:pPr>
            <a:r>
              <a:rPr lang="en-US" sz="2800">
                <a:solidFill>
                  <a:prstClr val="white"/>
                </a:solidFill>
              </a:rPr>
              <a:t>Scientific staff of HEIs (and MSc attendees during the implementation of the MSc programme) will be asked about the </a:t>
            </a:r>
            <a:r>
              <a:rPr lang="en-US" sz="2800" b="1">
                <a:solidFill>
                  <a:prstClr val="white"/>
                </a:solidFill>
              </a:rPr>
              <a:t>level of satisfaction regarding the equipment installed, the number and the level at which the equipment supports the courses</a:t>
            </a:r>
            <a:r>
              <a:rPr lang="en-US" sz="2800">
                <a:solidFill>
                  <a:prstClr val="white"/>
                </a:solidFill>
              </a:rPr>
              <a:t>, its relevance with respect to modern approaches and </a:t>
            </a:r>
            <a:r>
              <a:rPr lang="en-US" sz="2800" smtClean="0">
                <a:solidFill>
                  <a:prstClr val="white"/>
                </a:solidFill>
              </a:rPr>
              <a:t>applications.</a:t>
            </a:r>
            <a:endParaRPr lang="bs-Latn-BA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12" y="85458"/>
            <a:ext cx="1939895" cy="5470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8865" y="49297"/>
            <a:ext cx="1143313" cy="58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1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26776" y="2814027"/>
            <a:ext cx="9941859" cy="175432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/>
              <a:t>THANK YOU FOR </a:t>
            </a:r>
            <a:endParaRPr lang="bs-Latn-BA" sz="5400" smtClean="0"/>
          </a:p>
          <a:p>
            <a:pPr algn="ctr"/>
            <a:r>
              <a:rPr lang="en-US" sz="5400" smtClean="0"/>
              <a:t>YOUR</a:t>
            </a:r>
            <a:r>
              <a:rPr lang="bs-Latn-BA" sz="5400" smtClean="0"/>
              <a:t> </a:t>
            </a:r>
            <a:r>
              <a:rPr lang="en-US" sz="5400" smtClean="0"/>
              <a:t>ATTENTION</a:t>
            </a:r>
            <a:r>
              <a:rPr lang="en-US" sz="5400"/>
              <a:t>!</a:t>
            </a:r>
            <a:endParaRPr lang="bs-Latn-BA" sz="5400"/>
          </a:p>
        </p:txBody>
      </p:sp>
      <p:sp>
        <p:nvSpPr>
          <p:cNvPr id="9" name="Rectangle 8"/>
          <p:cNvSpPr/>
          <p:nvPr/>
        </p:nvSpPr>
        <p:spPr>
          <a:xfrm>
            <a:off x="4395596" y="1051206"/>
            <a:ext cx="4981487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ED7D3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ERASMUS+ PROJECT STEPS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MSc in  Sustainable Food Production Systems 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67" y="932158"/>
            <a:ext cx="3513116" cy="9921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596" y="932158"/>
            <a:ext cx="1945138" cy="99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9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81770" y="1647495"/>
            <a:ext cx="11391785" cy="2902866"/>
          </a:xfrm>
        </p:spPr>
        <p:txBody>
          <a:bodyPr/>
          <a:lstStyle/>
          <a:p>
            <a:r>
              <a:rPr lang="en-US" b="1" dirty="0"/>
              <a:t>Work </a:t>
            </a:r>
            <a:r>
              <a:rPr lang="en-US" b="1" dirty="0" smtClean="0"/>
              <a:t>package</a:t>
            </a:r>
            <a:r>
              <a:rPr lang="bs-Latn-BA" b="1" dirty="0" smtClean="0"/>
              <a:t> 5</a:t>
            </a:r>
            <a:br>
              <a:rPr lang="bs-Latn-BA" b="1" dirty="0" smtClean="0"/>
            </a:br>
            <a:r>
              <a:rPr lang="en-US" sz="6000" b="1" dirty="0"/>
              <a:t>DEVELOPMENT</a:t>
            </a:r>
            <a:r>
              <a:rPr lang="en-US" b="1" dirty="0"/>
              <a:t> </a:t>
            </a:r>
            <a:r>
              <a:rPr lang="en-US" dirty="0"/>
              <a:t>	</a:t>
            </a:r>
            <a:r>
              <a:rPr lang="bs-Latn-BA" dirty="0"/>
              <a:t/>
            </a:r>
            <a:br>
              <a:rPr lang="bs-Latn-BA" dirty="0"/>
            </a:br>
            <a:r>
              <a:rPr lang="bs-Latn-BA" sz="4800" dirty="0" smtClean="0"/>
              <a:t>Title: Development </a:t>
            </a:r>
            <a:r>
              <a:rPr lang="bs-Latn-BA" sz="4800" dirty="0"/>
              <a:t>of infrastructures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1770" y="4951934"/>
            <a:ext cx="3848720" cy="169091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/>
              <a:t>type</a:t>
            </a:r>
            <a:r>
              <a:rPr lang="bs-Latn-BA" sz="1600" dirty="0" smtClean="0"/>
              <a:t>:  </a:t>
            </a:r>
            <a:r>
              <a:rPr lang="bs-Latn-BA" sz="1600" b="1" dirty="0" smtClean="0"/>
              <a:t>DEVELOPMENT 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Lead </a:t>
            </a:r>
            <a:r>
              <a:rPr lang="en-US" sz="1600" dirty="0" smtClean="0"/>
              <a:t>Organization</a:t>
            </a:r>
            <a:r>
              <a:rPr lang="bs-Latn-BA" sz="1600" dirty="0" smtClean="0"/>
              <a:t>: </a:t>
            </a:r>
            <a:r>
              <a:rPr lang="en-US" sz="1600" b="1" dirty="0" smtClean="0"/>
              <a:t>UNBI </a:t>
            </a:r>
            <a:r>
              <a:rPr lang="en-US" sz="1600" b="1" dirty="0"/>
              <a:t>(P5) </a:t>
            </a:r>
            <a:endParaRPr lang="bs-Latn-BA" sz="1600" b="1" dirty="0" smtClean="0"/>
          </a:p>
          <a:p>
            <a:pPr>
              <a:spcBef>
                <a:spcPts val="600"/>
              </a:spcBef>
            </a:pPr>
            <a:r>
              <a:rPr lang="en-US" sz="1600" dirty="0" smtClean="0"/>
              <a:t>Participating Organization</a:t>
            </a:r>
            <a:r>
              <a:rPr lang="bs-Latn-BA" sz="1600" dirty="0" smtClean="0"/>
              <a:t>: </a:t>
            </a:r>
            <a:r>
              <a:rPr lang="en-US" sz="1600" b="1" dirty="0" smtClean="0"/>
              <a:t>ALL </a:t>
            </a:r>
            <a:endParaRPr lang="bs-Latn-BA" sz="1600" b="1" dirty="0" smtClean="0"/>
          </a:p>
          <a:p>
            <a:pPr>
              <a:spcBef>
                <a:spcPts val="600"/>
              </a:spcBef>
            </a:pPr>
            <a:r>
              <a:rPr lang="en-US" sz="1600" dirty="0" smtClean="0"/>
              <a:t>Estimated </a:t>
            </a:r>
            <a:r>
              <a:rPr lang="en-US" sz="1600" dirty="0"/>
              <a:t>Start Date </a:t>
            </a:r>
            <a:r>
              <a:rPr lang="en-US" sz="1600" b="1" dirty="0" smtClean="0"/>
              <a:t>15/9/2019</a:t>
            </a:r>
            <a:endParaRPr lang="bs-Latn-BA" sz="1600" b="1" dirty="0"/>
          </a:p>
          <a:p>
            <a:pPr>
              <a:spcBef>
                <a:spcPts val="600"/>
              </a:spcBef>
            </a:pPr>
            <a:r>
              <a:rPr lang="en-US" sz="1600" dirty="0"/>
              <a:t>Estimated End </a:t>
            </a:r>
            <a:r>
              <a:rPr lang="en-US" sz="1600" dirty="0" smtClean="0"/>
              <a:t>Date</a:t>
            </a:r>
            <a:r>
              <a:rPr lang="bs-Latn-BA" sz="1600" dirty="0" smtClean="0"/>
              <a:t> </a:t>
            </a:r>
            <a:r>
              <a:rPr lang="en-US" sz="1600" b="1" dirty="0" smtClean="0"/>
              <a:t>15/10/2020</a:t>
            </a:r>
            <a:endParaRPr lang="en-US" sz="1600" b="1" dirty="0"/>
          </a:p>
          <a:p>
            <a:pPr>
              <a:spcBef>
                <a:spcPts val="600"/>
              </a:spcBef>
            </a:pPr>
            <a:r>
              <a:rPr lang="en-US" dirty="0"/>
              <a:t>	</a:t>
            </a:r>
          </a:p>
          <a:p>
            <a:pPr>
              <a:spcBef>
                <a:spcPts val="600"/>
              </a:spcBef>
            </a:pPr>
            <a:r>
              <a:rPr lang="en-US" b="1" dirty="0"/>
              <a:t>	</a:t>
            </a:r>
          </a:p>
        </p:txBody>
      </p:sp>
      <p:pic>
        <p:nvPicPr>
          <p:cNvPr id="10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70" y="197917"/>
            <a:ext cx="4295017" cy="92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18326" y="285681"/>
            <a:ext cx="503527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ED7D3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ERASMUS+ PROJECT STEPS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MSc in  Sustainable Food Production Systems </a:t>
            </a:r>
            <a:endParaRPr lang="en-US" sz="2000" dirty="0"/>
          </a:p>
        </p:txBody>
      </p:sp>
      <p:pic>
        <p:nvPicPr>
          <p:cNvPr id="10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860" y="197917"/>
            <a:ext cx="2006094" cy="92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92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568" y="1383789"/>
            <a:ext cx="9404723" cy="957338"/>
          </a:xfrm>
        </p:spPr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Related assumptions and 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568" y="2299884"/>
            <a:ext cx="11133657" cy="38983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The list of </a:t>
            </a:r>
            <a:r>
              <a:rPr lang="en-US" sz="2800" dirty="0" smtClean="0"/>
              <a:t>equipment</a:t>
            </a:r>
            <a:r>
              <a:rPr lang="bs-Latn-BA" sz="2800" dirty="0" smtClean="0"/>
              <a:t> will be</a:t>
            </a:r>
            <a:r>
              <a:rPr lang="en-US" sz="2800" dirty="0" smtClean="0"/>
              <a:t> verified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Prepare the appropriate documentation for the </a:t>
            </a:r>
            <a:r>
              <a:rPr lang="en-US" sz="2800" dirty="0" smtClean="0"/>
              <a:t>equipment</a:t>
            </a:r>
            <a:endParaRPr lang="bs-Latn-BA" sz="2800" dirty="0" smtClean="0"/>
          </a:p>
          <a:p>
            <a:pPr>
              <a:lnSpc>
                <a:spcPct val="150000"/>
              </a:lnSpc>
            </a:pPr>
            <a:r>
              <a:rPr lang="en-US" sz="2800" dirty="0"/>
              <a:t>Accommodate and install the purchased </a:t>
            </a:r>
            <a:r>
              <a:rPr lang="en-US" sz="2800" dirty="0" smtClean="0"/>
              <a:t>equipment</a:t>
            </a:r>
            <a:endParaRPr lang="en-US" sz="2800" dirty="0"/>
          </a:p>
          <a:p>
            <a:r>
              <a:rPr lang="en-US" sz="2800" dirty="0"/>
              <a:t>Delays due to the leakage of human resources who will attend the training seminars will be avoided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357058" y="6438925"/>
            <a:ext cx="2775120" cy="304801"/>
          </a:xfrm>
        </p:spPr>
        <p:txBody>
          <a:bodyPr/>
          <a:lstStyle/>
          <a:p>
            <a:r>
              <a:rPr lang="en-US" sz="1400" dirty="0" smtClean="0"/>
              <a:t>Related assumptions and risks</a:t>
            </a: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8865" y="49297"/>
            <a:ext cx="1143313" cy="5831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12" y="85458"/>
            <a:ext cx="1939895" cy="54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5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5" y="901110"/>
            <a:ext cx="9404723" cy="1036178"/>
          </a:xfrm>
        </p:spPr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5" y="2025529"/>
            <a:ext cx="10877549" cy="4305835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The aim is to build the capacity of laboratories of partner countries HEIs, in terms of: </a:t>
            </a:r>
            <a:r>
              <a:rPr lang="en-US" sz="3200" dirty="0"/>
              <a:t>	</a:t>
            </a:r>
            <a:endParaRPr lang="bs-Latn-BA" sz="3200" dirty="0" smtClean="0"/>
          </a:p>
          <a:p>
            <a:endParaRPr lang="en-US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ICT-centers </a:t>
            </a:r>
            <a:r>
              <a:rPr lang="en-US" sz="2800" dirty="0"/>
              <a:t>equipped with computers, software and </a:t>
            </a:r>
            <a:r>
              <a:rPr lang="en-US" sz="2800"/>
              <a:t>relevant </a:t>
            </a:r>
            <a:r>
              <a:rPr lang="en-US" sz="2800" smtClean="0"/>
              <a:t>infrastructures</a:t>
            </a:r>
            <a:r>
              <a:rPr lang="bs-Latn-BA" sz="2800" dirty="0"/>
              <a:t>.</a:t>
            </a:r>
            <a:endParaRPr lang="bs-Latn-BA" sz="2800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Advanced </a:t>
            </a:r>
            <a:r>
              <a:rPr lang="en-US" sz="2800"/>
              <a:t>measurement </a:t>
            </a:r>
            <a:r>
              <a:rPr lang="en-US" sz="2800" smtClean="0"/>
              <a:t>instrumentation</a:t>
            </a:r>
            <a:r>
              <a:rPr lang="bs-Latn-BA" sz="2800" dirty="0" smtClean="0"/>
              <a:t>.</a:t>
            </a:r>
            <a:endParaRPr lang="en-US" sz="2800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Licenses </a:t>
            </a:r>
            <a:r>
              <a:rPr lang="en-US" sz="2800" dirty="0"/>
              <a:t>of advanced software </a:t>
            </a:r>
            <a:r>
              <a:rPr lang="en-US" sz="2800" dirty="0" smtClean="0"/>
              <a:t>tools</a:t>
            </a:r>
            <a:r>
              <a:rPr lang="bs-Latn-BA" sz="2800" dirty="0" smtClean="0"/>
              <a:t>.</a:t>
            </a:r>
            <a:endParaRPr lang="en-US" sz="2400" dirty="0"/>
          </a:p>
          <a:p>
            <a:endParaRPr lang="bs-Latn-BA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947164" y="6419605"/>
            <a:ext cx="1153682" cy="304801"/>
          </a:xfrm>
        </p:spPr>
        <p:txBody>
          <a:bodyPr/>
          <a:lstStyle/>
          <a:p>
            <a:r>
              <a:rPr lang="en-US" sz="1400" b="1" dirty="0" smtClean="0"/>
              <a:t>Description</a:t>
            </a:r>
            <a:endParaRPr lang="en-US" sz="1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2" y="85458"/>
            <a:ext cx="1939895" cy="5470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8865" y="49297"/>
            <a:ext cx="1143313" cy="58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2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474" y="1331720"/>
            <a:ext cx="10534649" cy="4940893"/>
          </a:xfrm>
        </p:spPr>
        <p:txBody>
          <a:bodyPr>
            <a:normAutofit lnSpcReduction="10000"/>
          </a:bodyPr>
          <a:lstStyle/>
          <a:p>
            <a:r>
              <a:rPr lang="bs-Latn-BA" sz="3200" b="1" dirty="0" smtClean="0"/>
              <a:t>Two </a:t>
            </a:r>
            <a:r>
              <a:rPr lang="en-US" sz="3200" b="1" dirty="0" smtClean="0"/>
              <a:t>types </a:t>
            </a:r>
            <a:r>
              <a:rPr lang="en-US" sz="3200" b="1" dirty="0"/>
              <a:t>of laboratories will be developed</a:t>
            </a:r>
            <a:r>
              <a:rPr lang="en-US" sz="3200" b="1" dirty="0" smtClean="0"/>
              <a:t>:</a:t>
            </a:r>
            <a:endParaRPr lang="bs-Latn-BA" sz="3200" b="1" dirty="0" smtClean="0"/>
          </a:p>
          <a:p>
            <a:endParaRPr lang="bs-Latn-BA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The first will be the “</a:t>
            </a:r>
            <a:r>
              <a:rPr lang="en-US" sz="2800" b="1" dirty="0"/>
              <a:t>Food Quality Control Lab</a:t>
            </a:r>
            <a:r>
              <a:rPr lang="en-US" sz="2800" dirty="0"/>
              <a:t>”; it will offer the advantage of specifying experimentally the quality of agricultural </a:t>
            </a:r>
            <a:r>
              <a:rPr lang="en-US" sz="2800" dirty="0" smtClean="0"/>
              <a:t>products</a:t>
            </a:r>
            <a:r>
              <a:rPr lang="bs-Latn-BA" sz="2800" dirty="0" smtClean="0"/>
              <a:t>.</a:t>
            </a:r>
          </a:p>
          <a:p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The second will be the “</a:t>
            </a:r>
            <a:r>
              <a:rPr lang="en-US" sz="2800" b="1" dirty="0"/>
              <a:t>Food Production Systems Management </a:t>
            </a:r>
            <a:r>
              <a:rPr lang="en-US" sz="2800" b="1" dirty="0" smtClean="0"/>
              <a:t>Lab</a:t>
            </a:r>
            <a:r>
              <a:rPr lang="bs-Latn-BA" sz="2800" b="1" dirty="0" smtClean="0"/>
              <a:t> </a:t>
            </a:r>
            <a:r>
              <a:rPr lang="en-US" sz="2800" b="1" dirty="0" smtClean="0"/>
              <a:t> </a:t>
            </a:r>
            <a:r>
              <a:rPr lang="en-US" sz="2800" dirty="0" smtClean="0"/>
              <a:t>it </a:t>
            </a:r>
            <a:r>
              <a:rPr lang="en-US" sz="2800" dirty="0"/>
              <a:t>will offer the opportunity to the students to design and </a:t>
            </a:r>
            <a:r>
              <a:rPr lang="en-US" sz="2800" dirty="0" err="1"/>
              <a:t>analyse</a:t>
            </a:r>
            <a:r>
              <a:rPr lang="en-US" sz="2800" dirty="0"/>
              <a:t> processes and supply chains and evaluate the performance of production </a:t>
            </a:r>
            <a:r>
              <a:rPr lang="en-US" sz="2800" dirty="0" smtClean="0"/>
              <a:t>systems</a:t>
            </a:r>
            <a:r>
              <a:rPr lang="bs-Latn-BA" sz="2800" dirty="0" smtClean="0"/>
              <a:t>.</a:t>
            </a:r>
            <a:endParaRPr lang="en-US" sz="2800" b="1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878629" y="6461212"/>
            <a:ext cx="1187866" cy="304801"/>
          </a:xfrm>
        </p:spPr>
        <p:txBody>
          <a:bodyPr/>
          <a:lstStyle/>
          <a:p>
            <a:r>
              <a:rPr lang="en-US" sz="1400" b="1" dirty="0" smtClean="0"/>
              <a:t>Description</a:t>
            </a:r>
            <a:endParaRPr lang="en-US" sz="105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12" y="85458"/>
            <a:ext cx="1939895" cy="5470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8865" y="49297"/>
            <a:ext cx="1143313" cy="58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896" y="1179319"/>
            <a:ext cx="10621533" cy="5171629"/>
          </a:xfrm>
        </p:spPr>
        <p:txBody>
          <a:bodyPr>
            <a:normAutofit/>
          </a:bodyPr>
          <a:lstStyle/>
          <a:p>
            <a:r>
              <a:rPr lang="en-US" sz="3200" b="1" dirty="0"/>
              <a:t>The equipment will be used </a:t>
            </a:r>
            <a:r>
              <a:rPr lang="en-US" sz="3200" b="1" dirty="0" smtClean="0"/>
              <a:t>for</a:t>
            </a:r>
            <a:r>
              <a:rPr lang="bs-Latn-BA" sz="3200" b="1" dirty="0" smtClean="0"/>
              <a:t>:</a:t>
            </a:r>
          </a:p>
          <a:p>
            <a:endParaRPr lang="bs-Latn-BA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improvement</a:t>
            </a:r>
            <a:r>
              <a:rPr lang="en-US" sz="2800" dirty="0" smtClean="0"/>
              <a:t> </a:t>
            </a:r>
            <a:r>
              <a:rPr lang="en-US" sz="2800" dirty="0"/>
              <a:t>of the quality of teaching and the level of </a:t>
            </a:r>
            <a:r>
              <a:rPr lang="en-US" sz="2800" dirty="0" smtClean="0"/>
              <a:t>knowledge</a:t>
            </a:r>
            <a:r>
              <a:rPr lang="bs-Latn-BA" sz="2800" dirty="0" smtClean="0"/>
              <a:t>, and </a:t>
            </a:r>
            <a:r>
              <a:rPr lang="en-US" sz="2800" dirty="0" smtClean="0"/>
              <a:t>improve </a:t>
            </a:r>
            <a:r>
              <a:rPr lang="en-US" sz="2800" dirty="0"/>
              <a:t>the potentials of the scientific </a:t>
            </a:r>
            <a:r>
              <a:rPr lang="en-US" sz="2800" dirty="0" smtClean="0"/>
              <a:t>staff</a:t>
            </a:r>
            <a:r>
              <a:rPr lang="bs-Latn-BA" sz="2800" dirty="0" smtClean="0"/>
              <a:t>.</a:t>
            </a:r>
            <a:r>
              <a:rPr lang="en-US" sz="2800" dirty="0" smtClean="0"/>
              <a:t> </a:t>
            </a:r>
            <a:endParaRPr lang="bs-Latn-BA" sz="3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bs-Latn-BA" sz="2800" dirty="0"/>
              <a:t>t</a:t>
            </a:r>
            <a:r>
              <a:rPr lang="bs-Latn-BA" sz="2800" dirty="0" smtClean="0"/>
              <a:t>he </a:t>
            </a:r>
            <a:r>
              <a:rPr lang="en-US" sz="2800" dirty="0" smtClean="0"/>
              <a:t>opportunity </a:t>
            </a:r>
            <a:r>
              <a:rPr lang="en-US" sz="2800" dirty="0"/>
              <a:t>to </a:t>
            </a:r>
            <a:r>
              <a:rPr lang="en-US" sz="2800" b="1" dirty="0" smtClean="0"/>
              <a:t>organize </a:t>
            </a:r>
            <a:r>
              <a:rPr lang="en-US" sz="2800" b="1" dirty="0"/>
              <a:t>joint programme </a:t>
            </a:r>
            <a:r>
              <a:rPr lang="en-US" sz="2800" dirty="0"/>
              <a:t>with industrial partners or small and medium private sector companies, national </a:t>
            </a:r>
            <a:r>
              <a:rPr lang="en-US" sz="2800" dirty="0" smtClean="0"/>
              <a:t>bodies</a:t>
            </a:r>
            <a:r>
              <a:rPr lang="bs-Latn-BA" sz="2800" dirty="0"/>
              <a:t>.</a:t>
            </a:r>
            <a:endParaRPr lang="bs-Latn-BA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bs-Latn-BA" sz="2800" dirty="0" smtClean="0"/>
              <a:t>the </a:t>
            </a:r>
            <a:r>
              <a:rPr lang="en-US" sz="2800" dirty="0" smtClean="0"/>
              <a:t>opportunity </a:t>
            </a:r>
            <a:r>
              <a:rPr lang="en-US" sz="2800" dirty="0"/>
              <a:t>of the </a:t>
            </a:r>
            <a:r>
              <a:rPr lang="en-US" sz="2800" b="1" dirty="0"/>
              <a:t>involvement</a:t>
            </a:r>
            <a:r>
              <a:rPr lang="en-US" sz="2800" dirty="0"/>
              <a:t> of HEIs in European and international research and development projects</a:t>
            </a:r>
            <a:r>
              <a:rPr lang="en-US" sz="3200" dirty="0"/>
              <a:t>. </a:t>
            </a:r>
            <a:r>
              <a:rPr lang="en-US" sz="2800" dirty="0"/>
              <a:t>	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878797" y="6443283"/>
            <a:ext cx="1187866" cy="304801"/>
          </a:xfrm>
        </p:spPr>
        <p:txBody>
          <a:bodyPr/>
          <a:lstStyle/>
          <a:p>
            <a:r>
              <a:rPr lang="en-US" sz="1400" b="1" dirty="0" smtClean="0"/>
              <a:t>Description</a:t>
            </a:r>
            <a:endParaRPr lang="en-US" sz="1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12" y="85458"/>
            <a:ext cx="1939895" cy="5470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8865" y="49297"/>
            <a:ext cx="1143313" cy="58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7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656" y="1649338"/>
            <a:ext cx="10493209" cy="3315769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bs-Latn-BA" sz="2800"/>
              <a:t>E</a:t>
            </a:r>
            <a:r>
              <a:rPr lang="en-US" sz="2800" smtClean="0"/>
              <a:t>ducational </a:t>
            </a:r>
            <a:r>
              <a:rPr lang="en-US" sz="2800" dirty="0"/>
              <a:t>content of the STEPS programme, for each of the experiments and simulations, training material </a:t>
            </a:r>
            <a:r>
              <a:rPr lang="en-US" sz="2800"/>
              <a:t>should </a:t>
            </a:r>
            <a:r>
              <a:rPr lang="en-US" sz="2800" smtClean="0"/>
              <a:t>include</a:t>
            </a:r>
            <a:r>
              <a:rPr lang="bs-Latn-BA" sz="2800" smtClean="0"/>
              <a:t>:</a:t>
            </a:r>
            <a:r>
              <a:rPr lang="en-US" sz="2800" smtClean="0"/>
              <a:t> </a:t>
            </a:r>
            <a:endParaRPr lang="bs-Latn-BA" sz="280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800" smtClean="0"/>
              <a:t>learning </a:t>
            </a:r>
            <a:r>
              <a:rPr lang="en-US" sz="2800" dirty="0"/>
              <a:t>outcomes in </a:t>
            </a:r>
            <a:r>
              <a:rPr lang="en-US" sz="2800"/>
              <a:t>experiment/simulation </a:t>
            </a:r>
            <a:r>
              <a:rPr lang="en-US" sz="2800" smtClean="0"/>
              <a:t>level,</a:t>
            </a:r>
            <a:endParaRPr lang="bs-Latn-BA" sz="2800"/>
          </a:p>
          <a:p>
            <a:pPr>
              <a:buFont typeface="Wingdings" panose="05000000000000000000" pitchFamily="2" charset="2"/>
              <a:buChar char="ü"/>
            </a:pPr>
            <a:r>
              <a:rPr lang="en-US" sz="2800" smtClean="0"/>
              <a:t>detailed </a:t>
            </a:r>
            <a:r>
              <a:rPr lang="en-US" sz="2800" dirty="0"/>
              <a:t>description of </a:t>
            </a:r>
            <a:r>
              <a:rPr lang="en-US" sz="2800"/>
              <a:t>the </a:t>
            </a:r>
            <a:r>
              <a:rPr lang="en-US" sz="2800" smtClean="0"/>
              <a:t>experiment/simulation,</a:t>
            </a:r>
            <a:endParaRPr lang="bs-Latn-BA" sz="2800"/>
          </a:p>
          <a:p>
            <a:pPr>
              <a:buFont typeface="Wingdings" panose="05000000000000000000" pitchFamily="2" charset="2"/>
              <a:buChar char="ü"/>
            </a:pPr>
            <a:r>
              <a:rPr lang="en-US" sz="2800" smtClean="0"/>
              <a:t>guidance </a:t>
            </a:r>
            <a:r>
              <a:rPr lang="en-US" sz="2800" dirty="0"/>
              <a:t>and description of steps towards the successful implementation of the </a:t>
            </a:r>
            <a:r>
              <a:rPr lang="en-US" sz="2800" dirty="0" smtClean="0"/>
              <a:t>activity</a:t>
            </a:r>
            <a:r>
              <a:rPr lang="bs-Latn-BA" sz="2800" dirty="0" smtClean="0"/>
              <a:t>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861230" y="6461213"/>
            <a:ext cx="1270948" cy="304801"/>
          </a:xfrm>
        </p:spPr>
        <p:txBody>
          <a:bodyPr/>
          <a:lstStyle/>
          <a:p>
            <a:r>
              <a:rPr lang="en-US" sz="1400" b="1" dirty="0" smtClean="0"/>
              <a:t>Description</a:t>
            </a:r>
            <a:endParaRPr lang="en-US" sz="1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8865" y="49297"/>
            <a:ext cx="1143313" cy="5831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2" y="85458"/>
            <a:ext cx="1939895" cy="54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4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585" y="726140"/>
            <a:ext cx="9404723" cy="1075765"/>
          </a:xfrm>
        </p:spPr>
        <p:txBody>
          <a:bodyPr>
            <a:noAutofit/>
          </a:bodyPr>
          <a:lstStyle/>
          <a:p>
            <a:r>
              <a:rPr lang="en-US" sz="3600" b="1" smtClean="0">
                <a:solidFill>
                  <a:srgbClr val="92D050"/>
                </a:solidFill>
              </a:rPr>
              <a:t>Tasks</a:t>
            </a:r>
            <a:r>
              <a:rPr lang="bs-Latn-BA" sz="3600" b="1">
                <a:solidFill>
                  <a:srgbClr val="92D050"/>
                </a:solidFill>
              </a:rPr>
              <a:t> </a:t>
            </a:r>
            <a:r>
              <a:rPr lang="bs-Latn-BA" sz="3600" b="1" smtClean="0">
                <a:solidFill>
                  <a:srgbClr val="92D050"/>
                </a:solidFill>
              </a:rPr>
              <a:t/>
            </a:r>
            <a:br>
              <a:rPr lang="bs-Latn-BA" sz="3600" b="1" smtClean="0">
                <a:solidFill>
                  <a:srgbClr val="92D050"/>
                </a:solidFill>
              </a:rPr>
            </a:br>
            <a:r>
              <a:rPr lang="en-US" sz="2400" b="1" smtClean="0">
                <a:solidFill>
                  <a:srgbClr val="92D050"/>
                </a:solidFill>
                <a:ea typeface="+mn-ea"/>
                <a:cs typeface="+mn-cs"/>
              </a:rPr>
              <a:t>Deliverables</a:t>
            </a:r>
            <a:r>
              <a:rPr lang="bs-Latn-BA" sz="2400" b="1" smtClean="0">
                <a:solidFill>
                  <a:srgbClr val="92D050"/>
                </a:solidFill>
                <a:ea typeface="+mn-ea"/>
                <a:cs typeface="+mn-cs"/>
              </a:rPr>
              <a:t> – </a:t>
            </a:r>
            <a:r>
              <a:rPr lang="en-US" sz="2400" b="1" smtClean="0">
                <a:solidFill>
                  <a:srgbClr val="92D050"/>
                </a:solidFill>
                <a:ea typeface="+mn-ea"/>
                <a:cs typeface="+mn-cs"/>
              </a:rPr>
              <a:t>results</a:t>
            </a:r>
            <a:r>
              <a:rPr lang="bs-Latn-BA" sz="2400" b="1" smtClean="0">
                <a:solidFill>
                  <a:srgbClr val="92D050"/>
                </a:solidFill>
                <a:ea typeface="+mn-ea"/>
                <a:cs typeface="+mn-cs"/>
              </a:rPr>
              <a:t> - </a:t>
            </a:r>
            <a:r>
              <a:rPr lang="en-US" sz="2400" b="1" smtClean="0">
                <a:solidFill>
                  <a:srgbClr val="92D050"/>
                </a:solidFill>
                <a:ea typeface="+mn-ea"/>
                <a:cs typeface="+mn-cs"/>
              </a:rPr>
              <a:t>outcomes </a:t>
            </a:r>
            <a:r>
              <a:rPr lang="en-US" sz="3600" dirty="0"/>
              <a:t>	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445" y="1976402"/>
            <a:ext cx="11129994" cy="454093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u="sng" dirty="0" smtClean="0"/>
              <a:t>Development </a:t>
            </a:r>
            <a:r>
              <a:rPr lang="en-US" sz="2400" b="1" u="sng" dirty="0"/>
              <a:t>of </a:t>
            </a:r>
            <a:r>
              <a:rPr lang="en-US" sz="2400" b="1" u="sng"/>
              <a:t>teaching/learning </a:t>
            </a:r>
            <a:r>
              <a:rPr lang="en-US" sz="2400" b="1" u="sng" smtClean="0"/>
              <a:t>environment</a:t>
            </a:r>
            <a:endParaRPr lang="bs-Latn-BA" sz="14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Developing IC</a:t>
            </a:r>
            <a:r>
              <a:rPr lang="bs-Latn-BA" sz="2400" dirty="0" smtClean="0"/>
              <a:t>T </a:t>
            </a:r>
            <a:r>
              <a:rPr lang="en-US" sz="2400" dirty="0" smtClean="0"/>
              <a:t>centers </a:t>
            </a:r>
            <a:r>
              <a:rPr lang="en-US" sz="2400" dirty="0"/>
              <a:t>in all partner countries </a:t>
            </a:r>
            <a:r>
              <a:rPr lang="en-US" sz="2400" dirty="0" smtClean="0"/>
              <a:t>HEIs</a:t>
            </a:r>
            <a:r>
              <a:rPr lang="bs-Latn-BA" sz="2400" dirty="0"/>
              <a:t>.</a:t>
            </a:r>
            <a:endParaRPr lang="bs-Latn-BA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Partner countries HEIs will validate the lists of equipment delivered to the </a:t>
            </a:r>
            <a:r>
              <a:rPr lang="en-US" sz="2400" dirty="0" smtClean="0"/>
              <a:t>Coordinator</a:t>
            </a:r>
            <a:r>
              <a:rPr lang="bs-Latn-BA" sz="24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s-Latn-BA" sz="2400" dirty="0"/>
              <a:t>R</a:t>
            </a:r>
            <a:r>
              <a:rPr lang="en-US" sz="2400" smtClean="0"/>
              <a:t>esponsibility  </a:t>
            </a:r>
            <a:r>
              <a:rPr lang="en-US" sz="2400" dirty="0"/>
              <a:t>for purchasing and installing the equipment in their </a:t>
            </a:r>
            <a:r>
              <a:rPr lang="en-US" sz="2400" dirty="0" smtClean="0"/>
              <a:t>premises</a:t>
            </a:r>
            <a:r>
              <a:rPr lang="bs-Latn-BA" sz="2400" dirty="0" smtClean="0"/>
              <a:t>.</a:t>
            </a:r>
            <a:endParaRPr lang="bs-Latn-BA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All </a:t>
            </a:r>
            <a:r>
              <a:rPr lang="en-US" sz="2400" dirty="0"/>
              <a:t>the documents </a:t>
            </a:r>
            <a:r>
              <a:rPr lang="en-US" sz="2400" dirty="0" smtClean="0"/>
              <a:t>will </a:t>
            </a:r>
            <a:r>
              <a:rPr lang="en-US" sz="2400" dirty="0"/>
              <a:t>be available to </a:t>
            </a:r>
            <a:r>
              <a:rPr lang="en-US" sz="2400" dirty="0" smtClean="0"/>
              <a:t>EACEA</a:t>
            </a:r>
            <a:r>
              <a:rPr lang="bs-Latn-BA" sz="24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The whole set of devices purchased will be described in detail in </a:t>
            </a:r>
            <a:r>
              <a:rPr lang="en-US" sz="2400"/>
              <a:t>a </a:t>
            </a:r>
            <a:r>
              <a:rPr lang="en-US" sz="2400" smtClean="0"/>
              <a:t>report. </a:t>
            </a:r>
            <a:endParaRPr lang="bs-Latn-BA" sz="2400" smtClean="0"/>
          </a:p>
          <a:p>
            <a:pPr>
              <a:buFont typeface="Arial" panose="020B0604020202020204" pitchFamily="34" charset="0"/>
              <a:buChar char="•"/>
            </a:pPr>
            <a:r>
              <a:rPr lang="bs-Latn-BA" sz="2400" smtClean="0"/>
              <a:t>D</a:t>
            </a:r>
            <a:r>
              <a:rPr lang="en-US" sz="2400" smtClean="0"/>
              <a:t>isseminated </a:t>
            </a:r>
            <a:r>
              <a:rPr lang="en-US" sz="2400"/>
              <a:t>by newsletters, press releases, the web-site..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259671" y="6409346"/>
            <a:ext cx="815536" cy="300795"/>
          </a:xfrm>
        </p:spPr>
        <p:txBody>
          <a:bodyPr/>
          <a:lstStyle/>
          <a:p>
            <a:r>
              <a:rPr lang="en-US" sz="1600" b="1" dirty="0" smtClean="0"/>
              <a:t>Tasks</a:t>
            </a:r>
            <a:endParaRPr lang="en-US" sz="1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7" y="85458"/>
            <a:ext cx="1653277" cy="4661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7315" y="49297"/>
            <a:ext cx="984863" cy="50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4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804" y="950427"/>
            <a:ext cx="10739571" cy="536072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b="1" u="sng" dirty="0"/>
              <a:t>Development of research </a:t>
            </a:r>
            <a:r>
              <a:rPr lang="en-US" sz="2800" b="1" u="sng" dirty="0" smtClean="0"/>
              <a:t>labs</a:t>
            </a:r>
            <a:endParaRPr lang="bs-Latn-BA" sz="2800" b="1" u="sng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The specifications of the experimental devices of the </a:t>
            </a:r>
            <a:r>
              <a:rPr lang="en-US" sz="2400" u="sng" dirty="0"/>
              <a:t>Food Quality Control Lab</a:t>
            </a:r>
            <a:r>
              <a:rPr lang="en-US" sz="2400" dirty="0"/>
              <a:t> will be supervised by </a:t>
            </a:r>
            <a:r>
              <a:rPr lang="en-US" sz="2400" b="1" dirty="0"/>
              <a:t>AUT, UNBI</a:t>
            </a:r>
            <a:r>
              <a:rPr lang="en-US" sz="2400" dirty="0"/>
              <a:t> and </a:t>
            </a:r>
            <a:r>
              <a:rPr lang="en-US" sz="2400" b="1" dirty="0" smtClean="0"/>
              <a:t>UNSA</a:t>
            </a:r>
            <a:r>
              <a:rPr lang="bs-Latn-BA" sz="2400" b="1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Scientific staff of </a:t>
            </a:r>
            <a:r>
              <a:rPr lang="en-US" sz="2400" b="1" dirty="0"/>
              <a:t>USAMVB</a:t>
            </a:r>
            <a:r>
              <a:rPr lang="en-US" sz="2400" dirty="0"/>
              <a:t> and </a:t>
            </a:r>
            <a:r>
              <a:rPr lang="en-US" sz="2400" b="1" dirty="0" err="1"/>
              <a:t>ReadLab</a:t>
            </a:r>
            <a:r>
              <a:rPr lang="en-US" sz="2400" dirty="0"/>
              <a:t> will be actively involved in the task as </a:t>
            </a:r>
            <a:r>
              <a:rPr lang="en-US" sz="2400" dirty="0" smtClean="0"/>
              <a:t>advisors</a:t>
            </a:r>
            <a:r>
              <a:rPr lang="bs-Latn-BA" sz="24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Regarding </a:t>
            </a:r>
            <a:r>
              <a:rPr lang="en-US" sz="2400" dirty="0"/>
              <a:t>the </a:t>
            </a:r>
            <a:r>
              <a:rPr lang="en-US" sz="2400" u="sng" dirty="0"/>
              <a:t>Food Production Systems Management </a:t>
            </a:r>
            <a:r>
              <a:rPr lang="en-US" sz="2400" dirty="0"/>
              <a:t>Lab, </a:t>
            </a:r>
            <a:r>
              <a:rPr lang="en-US" sz="2400" b="1" dirty="0"/>
              <a:t>UET, UHZ, UC </a:t>
            </a:r>
            <a:r>
              <a:rPr lang="en-US" sz="2400" dirty="0"/>
              <a:t>and </a:t>
            </a:r>
            <a:r>
              <a:rPr lang="en-US" sz="2400" b="1" dirty="0"/>
              <a:t>UNSA</a:t>
            </a:r>
            <a:r>
              <a:rPr lang="en-US" sz="2400" dirty="0"/>
              <a:t> will be responsible for evaluating the corresponding specifications while scientific staff of </a:t>
            </a:r>
            <a:r>
              <a:rPr lang="en-US" sz="2400" b="1" dirty="0"/>
              <a:t>CULS</a:t>
            </a:r>
            <a:r>
              <a:rPr lang="en-US" sz="2400" dirty="0"/>
              <a:t> and </a:t>
            </a:r>
            <a:r>
              <a:rPr lang="en-US" sz="2400" b="1" dirty="0"/>
              <a:t>TEISTE</a:t>
            </a:r>
            <a:r>
              <a:rPr lang="en-US" sz="2400" dirty="0"/>
              <a:t> and </a:t>
            </a:r>
            <a:r>
              <a:rPr lang="en-US" sz="2400" b="1" dirty="0" err="1"/>
              <a:t>ReadLab</a:t>
            </a:r>
            <a:r>
              <a:rPr lang="en-US" sz="2400" dirty="0"/>
              <a:t> will be also involved in the tasks, mainly, as advisors</a:t>
            </a:r>
            <a:r>
              <a:rPr lang="en-US" sz="2400" dirty="0" smtClean="0"/>
              <a:t>.</a:t>
            </a:r>
            <a:endParaRPr lang="bs-Latn-BA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Scientific staff of partner countries HEIs will assess the needs of laboratory equipment and will verify the list delivered during the preparation of the proposal</a:t>
            </a:r>
            <a:endParaRPr lang="bs-Latn-BA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After the installation, small-scale demonstrations will be </a:t>
            </a:r>
            <a:r>
              <a:rPr lang="en-US" sz="2400" dirty="0" smtClean="0"/>
              <a:t>provided</a:t>
            </a:r>
            <a:r>
              <a:rPr lang="bs-Latn-BA" sz="2400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12" y="85458"/>
            <a:ext cx="1939895" cy="5470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8865" y="67227"/>
            <a:ext cx="1143313" cy="583166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259671" y="6409346"/>
            <a:ext cx="815536" cy="300795"/>
          </a:xfrm>
        </p:spPr>
        <p:txBody>
          <a:bodyPr/>
          <a:lstStyle/>
          <a:p>
            <a:r>
              <a:rPr lang="en-US" sz="1600" b="1" dirty="0" smtClean="0"/>
              <a:t>Tasks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44611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1910</TotalTime>
  <Words>602</Words>
  <Application>Microsoft Office PowerPoint</Application>
  <PresentationFormat>Widescreen</PresentationFormat>
  <Paragraphs>82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MSc in Sustainable Food Production Systems/STEPS Erasmus +, Key Action - 2 Cooperation for innovation and the exchange of good practices –  Capacity Building in the field of higher education</vt:lpstr>
      <vt:lpstr>Work package 5 DEVELOPMENT   Title: Development of infrastructures</vt:lpstr>
      <vt:lpstr>Related assumptions and risks</vt:lpstr>
      <vt:lpstr>Description</vt:lpstr>
      <vt:lpstr>PowerPoint Presentation</vt:lpstr>
      <vt:lpstr>PowerPoint Presentation</vt:lpstr>
      <vt:lpstr>PowerPoint Presentation</vt:lpstr>
      <vt:lpstr>Tasks  Deliverables – results - outcomes 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package Development of infrastructures</dc:title>
  <dc:creator>Emir Mujić</dc:creator>
  <cp:lastModifiedBy>Emir Mujić</cp:lastModifiedBy>
  <cp:revision>69</cp:revision>
  <dcterms:created xsi:type="dcterms:W3CDTF">2019-03-02T16:57:38Z</dcterms:created>
  <dcterms:modified xsi:type="dcterms:W3CDTF">2019-03-14T15:00:24Z</dcterms:modified>
</cp:coreProperties>
</file>